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7" r:id="rId1"/>
    <p:sldMasterId id="2147483669" r:id="rId2"/>
  </p:sldMasterIdLst>
  <p:notesMasterIdLst>
    <p:notesMasterId r:id="rId19"/>
  </p:notesMasterIdLst>
  <p:handoutMasterIdLst>
    <p:handoutMasterId r:id="rId20"/>
  </p:handoutMasterIdLst>
  <p:sldIdLst>
    <p:sldId id="294" r:id="rId3"/>
    <p:sldId id="297" r:id="rId4"/>
    <p:sldId id="301" r:id="rId5"/>
    <p:sldId id="309" r:id="rId6"/>
    <p:sldId id="307" r:id="rId7"/>
    <p:sldId id="304" r:id="rId8"/>
    <p:sldId id="305" r:id="rId9"/>
    <p:sldId id="306" r:id="rId10"/>
    <p:sldId id="315" r:id="rId11"/>
    <p:sldId id="298" r:id="rId12"/>
    <p:sldId id="299" r:id="rId13"/>
    <p:sldId id="302" r:id="rId14"/>
    <p:sldId id="303" r:id="rId15"/>
    <p:sldId id="310" r:id="rId16"/>
    <p:sldId id="311" r:id="rId17"/>
    <p:sldId id="312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23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3" autoAdjust="0"/>
    <p:restoredTop sz="93606" autoAdjust="0"/>
  </p:normalViewPr>
  <p:slideViewPr>
    <p:cSldViewPr snapToGrid="0" snapToObjects="1">
      <p:cViewPr>
        <p:scale>
          <a:sx n="50" d="100"/>
          <a:sy n="50" d="100"/>
        </p:scale>
        <p:origin x="-1884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C456A-67C2-4249-9C84-A7057CCABC44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3E2E2-228B-C044-95C5-A1817A794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54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56E184-CB1D-4B43-BD43-5790560FE1E0}" type="datetimeFigureOut">
              <a:rPr lang="en-US" smtClean="0"/>
              <a:t>2/18/2015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F2F6CC8-C099-4689-8918-1961A9B208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47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6CC8-C099-4689-8918-1961A9B208A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87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6CC8-C099-4689-8918-1961A9B208A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87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6CC8-C099-4689-8918-1961A9B208A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87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6CC8-C099-4689-8918-1961A9B208A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87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6CC8-C099-4689-8918-1961A9B208AB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87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6CC8-C099-4689-8918-1961A9B208A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87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F6CC8-C099-4689-8918-1961A9B208A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8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2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78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93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127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446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80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Neutra Display Expert-Light"/>
                <a:cs typeface="Neutra Display Expert-Light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026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020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965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6765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12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605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99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12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21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68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Neutra Display Expert-Light"/>
                <a:cs typeface="Neutra Display Expert-Light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Neutra Display Expert-Light"/>
                <a:cs typeface="Neutra Display Expert-Light"/>
              </a:defRPr>
            </a:lvl1pPr>
            <a:lvl2pPr>
              <a:defRPr sz="2400" b="0" i="0">
                <a:latin typeface="Neutra Display Expert-Light"/>
                <a:cs typeface="Neutra Display Expert-Light"/>
              </a:defRPr>
            </a:lvl2pPr>
            <a:lvl3pPr>
              <a:defRPr sz="2000" b="0" i="0">
                <a:latin typeface="Neutra Display Expert-Light"/>
                <a:cs typeface="Neutra Display Expert-Light"/>
              </a:defRPr>
            </a:lvl3pPr>
            <a:lvl4pPr>
              <a:defRPr sz="1800" b="0" i="0">
                <a:latin typeface="Neutra Display Expert-Light"/>
                <a:cs typeface="Neutra Display Expert-Light"/>
              </a:defRPr>
            </a:lvl4pPr>
            <a:lvl5pPr>
              <a:defRPr sz="1800" b="0" i="0">
                <a:latin typeface="Neutra Display Expert-Light"/>
                <a:cs typeface="Neutra Display Expert-Ligh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79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1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6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5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33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7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56534-4107-7643-9FD1-A9FC5EB2D0B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slide template B.pd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09" y="0"/>
            <a:ext cx="9200445" cy="6873394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-93132" y="2"/>
            <a:ext cx="9389532" cy="1278470"/>
          </a:xfrm>
          <a:prstGeom prst="rect">
            <a:avLst/>
          </a:prstGeom>
          <a:solidFill>
            <a:srgbClr val="8FB2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val 1"/>
          <p:cNvSpPr/>
          <p:nvPr userDrawn="1"/>
        </p:nvSpPr>
        <p:spPr>
          <a:xfrm>
            <a:off x="-93132" y="1193801"/>
            <a:ext cx="270933" cy="2709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 userDrawn="1"/>
        </p:nvSpPr>
        <p:spPr>
          <a:xfrm>
            <a:off x="-46565" y="1244602"/>
            <a:ext cx="177800" cy="17780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5766" y="1332511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V="1">
            <a:off x="130600" y="1332511"/>
            <a:ext cx="9191203" cy="3913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-14109" y="6340957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-93132" y="6371745"/>
            <a:ext cx="9284335" cy="501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23351" y="6546911"/>
            <a:ext cx="92004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i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Maine</a:t>
            </a:r>
            <a:r>
              <a:rPr lang="en-US" sz="1000" b="0" i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 Health Management Coalition 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</a:t>
            </a:r>
            <a:r>
              <a:rPr lang="en-US" sz="1000" b="0" i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 11 Bowdoin Mill Island, Suite 260 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b="0" i="0" baseline="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Topsham, ME 04086 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b="0" i="0" baseline="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(207) 899-1971 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b="0" i="0" baseline="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www.mehmc.org</a:t>
            </a:r>
            <a:r>
              <a:rPr lang="en-US" sz="1000" b="0" i="0" baseline="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 | </a:t>
            </a:r>
            <a:r>
              <a:rPr lang="en-US" sz="1000" b="0" i="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utraface Text Light"/>
                <a:cs typeface="Neutraface Text Light"/>
              </a:rPr>
              <a:t>www.getbettermaine.org</a:t>
            </a:r>
            <a:endParaRPr lang="en-US" sz="1000" b="0" i="0" dirty="0">
              <a:solidFill>
                <a:schemeClr val="tx1">
                  <a:lumMod val="65000"/>
                  <a:lumOff val="35000"/>
                </a:schemeClr>
              </a:solidFill>
              <a:latin typeface="Neutraface Text Light"/>
              <a:cs typeface="Neutraface Text Light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2" y="6463434"/>
            <a:ext cx="9191203" cy="3913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46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56534-4107-7643-9FD1-A9FC5EB2D0B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slide template B.pd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09" y="0"/>
            <a:ext cx="9200445" cy="6873394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-93132" y="2"/>
            <a:ext cx="9389532" cy="1278470"/>
          </a:xfrm>
          <a:prstGeom prst="rect">
            <a:avLst/>
          </a:prstGeom>
          <a:solidFill>
            <a:srgbClr val="8FB2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Oval 1"/>
          <p:cNvSpPr/>
          <p:nvPr userDrawn="1"/>
        </p:nvSpPr>
        <p:spPr>
          <a:xfrm>
            <a:off x="-93132" y="1193801"/>
            <a:ext cx="270933" cy="27093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Oval 3"/>
          <p:cNvSpPr/>
          <p:nvPr userDrawn="1"/>
        </p:nvSpPr>
        <p:spPr>
          <a:xfrm>
            <a:off x="-46565" y="1244602"/>
            <a:ext cx="177800" cy="177800"/>
          </a:xfrm>
          <a:prstGeom prst="ellips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5766" y="1332511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flipV="1">
            <a:off x="130600" y="1332511"/>
            <a:ext cx="9191203" cy="3913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-14109" y="6340957"/>
            <a:ext cx="9191203" cy="7831"/>
          </a:xfrm>
          <a:prstGeom prst="line">
            <a:avLst/>
          </a:prstGeom>
          <a:ln w="508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2" y="6336438"/>
            <a:ext cx="9191203" cy="3913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-93132" y="6371745"/>
            <a:ext cx="9284335" cy="5016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-23351" y="6356417"/>
            <a:ext cx="9200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cs typeface="Neutraface Text Light"/>
              </a:rPr>
              <a:t>Maine Health Management Coalition </a:t>
            </a:r>
            <a:r>
              <a:rPr lang="en-US" sz="100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</a:t>
            </a:r>
            <a:r>
              <a:rPr lang="en-US" sz="1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cs typeface="Neutraface Text Light"/>
              </a:rPr>
              <a:t> Maine Health Management Coalition-Foundation</a:t>
            </a:r>
          </a:p>
          <a:p>
            <a:pPr algn="ctr"/>
            <a:r>
              <a:rPr lang="en-US" sz="1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cs typeface="Neutraface Text Light"/>
              </a:rPr>
              <a:t>11 Bowdoin Mill Island, Suite 260 </a:t>
            </a:r>
            <a:r>
              <a:rPr lang="en-US" sz="100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Topsham, ME 04086 </a:t>
            </a:r>
            <a:r>
              <a:rPr lang="en-US" sz="100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(207) 899-1971 </a:t>
            </a:r>
            <a:r>
              <a:rPr lang="en-US" sz="100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| </a:t>
            </a:r>
            <a:r>
              <a:rPr lang="en-US" sz="1000" dirty="0" smtClean="0">
                <a:solidFill>
                  <a:srgbClr val="595959"/>
                </a:solidFill>
                <a:latin typeface="Neutraface Text Light"/>
                <a:cs typeface="Neutraface Text Light"/>
              </a:rPr>
              <a:t>www.mehmc.org</a:t>
            </a:r>
            <a:r>
              <a:rPr lang="en-US" sz="1000" dirty="0" smtClean="0">
                <a:solidFill>
                  <a:srgbClr val="8FB23E"/>
                </a:solidFill>
                <a:latin typeface="Neutraface Text Light"/>
                <a:cs typeface="Neutraface Text Light"/>
              </a:rPr>
              <a:t> | </a:t>
            </a:r>
            <a:r>
              <a:rPr lang="en-US" sz="1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Neutraface Text Light"/>
                <a:cs typeface="Neutraface Text Light"/>
              </a:rPr>
              <a:t>www.getbettermaine.org</a:t>
            </a:r>
            <a:endParaRPr lang="en-US" sz="1000" dirty="0">
              <a:solidFill>
                <a:prstClr val="black">
                  <a:lumMod val="65000"/>
                  <a:lumOff val="35000"/>
                </a:prstClr>
              </a:solidFill>
              <a:latin typeface="Neutraface Text Light"/>
              <a:cs typeface="Neutraface Text Light"/>
            </a:endParaRPr>
          </a:p>
        </p:txBody>
      </p:sp>
    </p:spTree>
    <p:extLst>
      <p:ext uri="{BB962C8B-B14F-4D97-AF65-F5344CB8AC3E}">
        <p14:creationId xmlns:p14="http://schemas.microsoft.com/office/powerpoint/2010/main" val="267291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pross@mehmc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190500" y="-127000"/>
            <a:ext cx="9626600" cy="7175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cover slid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581" y="-148162"/>
            <a:ext cx="9715500" cy="721995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701800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Neutraface Text Book"/>
                <a:cs typeface="Neutraface Text Book"/>
              </a:rPr>
              <a:t>Pathways to Excellence (PTE) </a:t>
            </a:r>
          </a:p>
          <a:p>
            <a:pPr algn="ctr"/>
            <a:r>
              <a:rPr lang="en-US" sz="3200" dirty="0">
                <a:latin typeface="Neutraface Text Book"/>
                <a:cs typeface="Neutraface Text Book"/>
              </a:rPr>
              <a:t>Behavioral Health Steering Committee Meeting</a:t>
            </a:r>
          </a:p>
          <a:p>
            <a:pPr algn="ctr"/>
            <a:r>
              <a:rPr lang="en-US" sz="3200" dirty="0" smtClean="0">
                <a:latin typeface="Neutraface Text Book"/>
                <a:cs typeface="Neutraface Text Book"/>
              </a:rPr>
              <a:t>Overview</a:t>
            </a:r>
          </a:p>
          <a:p>
            <a:pPr algn="ctr"/>
            <a:r>
              <a:rPr lang="en-US" sz="3200" dirty="0" smtClean="0">
                <a:latin typeface="Neutraface Text Book"/>
                <a:cs typeface="Neutraface Text Book"/>
              </a:rPr>
              <a:t>February 17, </a:t>
            </a:r>
            <a:r>
              <a:rPr lang="en-US" sz="3200" dirty="0">
                <a:latin typeface="Neutraface Text Book"/>
                <a:cs typeface="Neutraface Text Book"/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54226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4" y="281078"/>
            <a:ext cx="9144000" cy="721583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Neutra Display Expert-Light"/>
                <a:cs typeface="Neutra Display Expert-Light"/>
              </a:rPr>
              <a:t>Pathways </a:t>
            </a:r>
            <a:r>
              <a:rPr lang="en-US" sz="3200" dirty="0">
                <a:solidFill>
                  <a:schemeClr val="bg1"/>
                </a:solidFill>
                <a:latin typeface="Neutra Display Expert-Light"/>
                <a:cs typeface="Neutra Display Expert-Light"/>
              </a:rPr>
              <a:t>to Excellence, Behavioral Health Steering </a:t>
            </a:r>
            <a:r>
              <a:rPr lang="en-US" sz="3200" dirty="0" smtClean="0">
                <a:solidFill>
                  <a:schemeClr val="bg1"/>
                </a:solidFill>
                <a:latin typeface="Neutra Display Expert-Light"/>
                <a:cs typeface="Neutra Display Expert-Light"/>
              </a:rPr>
              <a:t>Committee Goals 2015</a:t>
            </a:r>
            <a:r>
              <a:rPr lang="en-US" sz="3200" dirty="0">
                <a:solidFill>
                  <a:schemeClr val="bg1"/>
                </a:solidFill>
                <a:latin typeface="Neutra Display Expert-Light"/>
                <a:cs typeface="Neutra Display Expert-Light"/>
              </a:rPr>
              <a:t/>
            </a:r>
            <a:br>
              <a:rPr lang="en-US" sz="3200" dirty="0">
                <a:solidFill>
                  <a:schemeClr val="bg1"/>
                </a:solidFill>
                <a:latin typeface="Neutra Display Expert-Light"/>
                <a:cs typeface="Neutra Display Expert-Light"/>
              </a:rPr>
            </a:br>
            <a:r>
              <a:rPr lang="en-US" dirty="0" smtClean="0">
                <a:solidFill>
                  <a:schemeClr val="bg1"/>
                </a:solidFill>
                <a:latin typeface="Neutra Display Expert-Light"/>
                <a:cs typeface="Neutra Display Expert-Light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Neutra Display Expert-Light"/>
                <a:cs typeface="Neutra Display Expert-Light"/>
              </a:rPr>
            </a:br>
            <a:endParaRPr lang="en-US" dirty="0">
              <a:solidFill>
                <a:schemeClr val="bg1"/>
              </a:solidFill>
              <a:latin typeface="Neutra Display Expert-Light"/>
              <a:cs typeface="Neutra Display Expert-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08" y="1450521"/>
            <a:ext cx="9129146" cy="4905830"/>
          </a:xfrm>
        </p:spPr>
        <p:txBody>
          <a:bodyPr/>
          <a:lstStyle/>
          <a:p>
            <a:pPr lvl="1" algn="l">
              <a:spcBef>
                <a:spcPts val="0"/>
              </a:spcBef>
            </a:pPr>
            <a:r>
              <a:rPr lang="en-US" sz="2400" dirty="0" smtClean="0">
                <a:solidFill>
                  <a:srgbClr val="00B050"/>
                </a:solidFill>
                <a:latin typeface="Calibri" panose="020F0502020204030204" pitchFamily="34" charset="0"/>
                <a:cs typeface="Neutra Display Expert-Light"/>
              </a:rPr>
              <a:t>√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Neutra Display Expert-Light"/>
              </a:rPr>
              <a:t>    </a:t>
            </a:r>
            <a:r>
              <a:rPr lang="en-US" sz="2400" dirty="0" smtClean="0">
                <a:solidFill>
                  <a:srgbClr val="00B050"/>
                </a:solidFill>
                <a:latin typeface="Calibri" panose="020F0502020204030204" pitchFamily="34" charset="0"/>
                <a:cs typeface="Neutra Display Expert-Light"/>
              </a:rPr>
              <a:t>(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Neutra Display Expert-Light"/>
              </a:rPr>
              <a:t>To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Neutra Display Expert-Light"/>
              </a:rPr>
              <a:t>publicly report meaningful behavioral health quality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Neutra Display Expert-Light"/>
              </a:rPr>
              <a:t>	measure(s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Neutra Display Expert-Light"/>
              </a:rPr>
              <a:t>) by January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Neutra Display Expert-Light"/>
              </a:rPr>
              <a:t>2015 and update quarterly</a:t>
            </a:r>
            <a:r>
              <a:rPr lang="en-US" sz="2400" dirty="0" smtClean="0">
                <a:solidFill>
                  <a:srgbClr val="00B050"/>
                </a:solidFill>
                <a:latin typeface="Calibri" panose="020F0502020204030204" pitchFamily="34" charset="0"/>
                <a:cs typeface="Neutra Display Expert-Light"/>
              </a:rPr>
              <a:t>)</a:t>
            </a:r>
          </a:p>
          <a:p>
            <a:pPr marL="914400" lvl="1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To increase the number of behavioral health providers reporting on </a:t>
            </a:r>
            <a:r>
              <a:rPr lang="en-US" sz="2400" dirty="0" err="1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GetBetterMaine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.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marL="800100" lvl="1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 To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develop additional meaningful behavioral health </a:t>
            </a:r>
            <a:endParaRPr lang="en-US" sz="2400" dirty="0" smtClean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lvl="1" algn="l"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     	measures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and continue public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reporting:</a:t>
            </a:r>
          </a:p>
          <a:p>
            <a:pPr marL="1257300" lvl="2" indent="-342900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Neutra Display Expert-Light"/>
              </a:rPr>
              <a:t>Report on Condition/Diagnosis Specific Domain for January 2016</a:t>
            </a:r>
          </a:p>
          <a:p>
            <a:pPr marL="1257300" lvl="2" indent="-342900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Neutra Display Expert-Light"/>
              </a:rPr>
              <a:t>Report on at least two measures from claims data for January 2016</a:t>
            </a:r>
          </a:p>
          <a:p>
            <a:pPr marL="1257300" lvl="2" indent="-342900" algn="l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Develop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current domains (Person-centered care, Effective Care-Functioning/well being, Continuity and Coordination) for 2016 reporting or re-attest for 2016 as is.</a:t>
            </a:r>
          </a:p>
          <a:p>
            <a:pPr marL="1257300" lvl="2" indent="-342900" algn="l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dirty="0" smtClean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marL="1257300" lvl="2" indent="-342900" algn="l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dirty="0" smtClean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marL="800100" lvl="1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marL="800100" lvl="1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algn="l">
              <a:spcBef>
                <a:spcPts val="0"/>
              </a:spcBef>
            </a:pPr>
            <a:endParaRPr lang="en-US" sz="2400" b="1" dirty="0" smtClean="0">
              <a:solidFill>
                <a:schemeClr val="tx1"/>
              </a:solidFill>
              <a:latin typeface="Neutra Display Expert-Light"/>
              <a:cs typeface="Neutra Display Expert-Light"/>
            </a:endParaRPr>
          </a:p>
          <a:p>
            <a:pPr algn="l">
              <a:spcBef>
                <a:spcPts val="0"/>
              </a:spcBef>
            </a:pPr>
            <a:endParaRPr lang="en-US" sz="2400" b="1" dirty="0">
              <a:solidFill>
                <a:schemeClr val="tx1"/>
              </a:solidFill>
              <a:latin typeface="Neutra Display Expert-Light"/>
              <a:cs typeface="Neutra Display Expert-Light"/>
            </a:endParaRPr>
          </a:p>
          <a:p>
            <a:pPr algn="l">
              <a:spcBef>
                <a:spcPts val="0"/>
              </a:spcBef>
            </a:pPr>
            <a:endParaRPr lang="en-US" sz="2400" b="1" dirty="0">
              <a:solidFill>
                <a:schemeClr val="tx1"/>
              </a:solidFill>
              <a:latin typeface="Neutra Display Expert-Light"/>
              <a:cs typeface="Neutra Display Expert-Light"/>
            </a:endParaRPr>
          </a:p>
          <a:p>
            <a:pPr algn="l">
              <a:spcBef>
                <a:spcPts val="0"/>
              </a:spcBef>
            </a:pP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eutra Display Expert-Light"/>
              <a:cs typeface="Neutra Display Expert-Light"/>
            </a:endParaRPr>
          </a:p>
        </p:txBody>
      </p:sp>
    </p:spTree>
    <p:extLst>
      <p:ext uri="{BB962C8B-B14F-4D97-AF65-F5344CB8AC3E}">
        <p14:creationId xmlns:p14="http://schemas.microsoft.com/office/powerpoint/2010/main" val="372114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PTE BH Claims Subcommittee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Update:</a:t>
            </a:r>
          </a:p>
          <a:p>
            <a:pPr lvl="1"/>
            <a:r>
              <a:rPr lang="en-US" dirty="0" smtClean="0"/>
              <a:t>Met twice (November 2014 and January 2015)</a:t>
            </a:r>
          </a:p>
          <a:p>
            <a:pPr lvl="1"/>
            <a:r>
              <a:rPr lang="en-US" dirty="0" smtClean="0"/>
              <a:t>Chose 4 measures and requested more information</a:t>
            </a:r>
          </a:p>
          <a:p>
            <a:pPr marL="1828800" lvl="3" indent="-514350">
              <a:buFont typeface="+mj-lt"/>
              <a:buAutoNum type="arabicParenR"/>
            </a:pPr>
            <a:r>
              <a:rPr lang="en-US" sz="2400" dirty="0" smtClean="0"/>
              <a:t>Follow-up after hospitalization</a:t>
            </a:r>
          </a:p>
          <a:p>
            <a:pPr marL="1828800" lvl="3" indent="-514350">
              <a:buFont typeface="+mj-lt"/>
              <a:buAutoNum type="arabicParenR"/>
            </a:pPr>
            <a:r>
              <a:rPr lang="en-US" sz="2400" dirty="0" smtClean="0"/>
              <a:t>All readmissions for behavioral health diagnosis</a:t>
            </a:r>
          </a:p>
          <a:p>
            <a:pPr marL="1828800" lvl="3" indent="-514350">
              <a:buFont typeface="+mj-lt"/>
              <a:buAutoNum type="arabicParenR"/>
            </a:pPr>
            <a:r>
              <a:rPr lang="en-US" sz="2400" dirty="0" smtClean="0"/>
              <a:t>Initiation and Engagement of Alcohol and Other Drug Dependence Treatment</a:t>
            </a:r>
          </a:p>
          <a:p>
            <a:pPr marL="1828800" lvl="3" indent="-514350">
              <a:buFont typeface="+mj-lt"/>
              <a:buAutoNum type="arabicParenR"/>
            </a:pPr>
            <a:r>
              <a:rPr lang="en-US" sz="2400" dirty="0" smtClean="0"/>
              <a:t>6 measures related to the use of Anti-psychotics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044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4" y="281078"/>
            <a:ext cx="9144000" cy="72158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Neutra Display Expert-Light"/>
                <a:cs typeface="Neutra Display Expert-Light"/>
              </a:rPr>
              <a:t>Crossover Subcommittee</a:t>
            </a:r>
            <a:endParaRPr lang="en-US" dirty="0">
              <a:solidFill>
                <a:schemeClr val="bg1"/>
              </a:solidFill>
              <a:latin typeface="Neutra Display Expert-Light"/>
              <a:cs typeface="Neutra Display Expert-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4" y="1450521"/>
            <a:ext cx="9129146" cy="4477314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Representation from PTE Behavioral Health Steering Committee and PTE Clinician’s (formerly Physician’s) Steering Committee</a:t>
            </a:r>
          </a:p>
          <a:p>
            <a:pPr algn="l">
              <a:spcBef>
                <a:spcPts val="0"/>
              </a:spcBef>
            </a:pPr>
            <a:endParaRPr lang="en-US" sz="2800" dirty="0" smtClean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algn="l"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Purpose: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Foster understanding between committees</a:t>
            </a:r>
          </a:p>
          <a:p>
            <a:pPr algn="l">
              <a:spcBef>
                <a:spcPts val="0"/>
              </a:spcBef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Develop Communication plan between committees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Develop strategy for public reporting for Behavioral Health Integration and offer recommendations to Steering Committees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algn="l">
              <a:spcBef>
                <a:spcPts val="0"/>
              </a:spcBef>
            </a:pP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eutra Display Expert-Light"/>
              <a:cs typeface="Neutra Display Expert-Light"/>
            </a:endParaRPr>
          </a:p>
        </p:txBody>
      </p:sp>
    </p:spTree>
    <p:extLst>
      <p:ext uri="{BB962C8B-B14F-4D97-AF65-F5344CB8AC3E}">
        <p14:creationId xmlns:p14="http://schemas.microsoft.com/office/powerpoint/2010/main" val="182348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4" y="281078"/>
            <a:ext cx="9144000" cy="72158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Neutra Display Expert-Light"/>
                <a:cs typeface="Neutra Display Expert-Light"/>
              </a:rPr>
              <a:t>“Crossover” Subcommittee</a:t>
            </a:r>
            <a:endParaRPr lang="en-US" dirty="0">
              <a:solidFill>
                <a:schemeClr val="bg1"/>
              </a:solidFill>
              <a:latin typeface="Neutra Display Expert-Light"/>
              <a:cs typeface="Neutra Display Expert-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4" y="1450521"/>
            <a:ext cx="9129146" cy="4477314"/>
          </a:xfrm>
        </p:spPr>
        <p:txBody>
          <a:bodyPr/>
          <a:lstStyle/>
          <a:p>
            <a:pPr algn="l">
              <a:spcBef>
                <a:spcPts val="0"/>
              </a:spcBef>
            </a:pPr>
            <a:endParaRPr lang="en-US" sz="2700" dirty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Group has met once (January 2015)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Communication plan will be to report back to Clinician’s (formerly Physician’s) and Behavioral Health PTE Steering Committees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Began conversation regarding definitions of types of integrated care</a:t>
            </a: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Began conversation regarding the use of an icon on </a:t>
            </a:r>
            <a:r>
              <a:rPr lang="en-US" sz="2800" dirty="0" err="1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GetBetterMaine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cs typeface="Neutra Display Expert-Light"/>
              </a:rPr>
              <a:t> to designate an  integrated practice without assigning value to one type over another.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Neutra Display Expert-Light"/>
            </a:endParaRPr>
          </a:p>
          <a:p>
            <a:pPr algn="l">
              <a:spcBef>
                <a:spcPts val="0"/>
              </a:spcBef>
            </a:pPr>
            <a:endPara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eutra Display Expert-Light"/>
              <a:cs typeface="Neutra Display Expert-Light"/>
            </a:endParaRPr>
          </a:p>
        </p:txBody>
      </p:sp>
    </p:spTree>
    <p:extLst>
      <p:ext uri="{BB962C8B-B14F-4D97-AF65-F5344CB8AC3E}">
        <p14:creationId xmlns:p14="http://schemas.microsoft.com/office/powerpoint/2010/main" val="42714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4872803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Neutra Display Expert-Light"/>
              </a:rPr>
              <a:t>The next PTE Behavioral Health Subcommittee meeting is on Thursday, March 26 from 11-1pm at Maine Health Management Coalition in Topsham</a:t>
            </a:r>
          </a:p>
          <a:p>
            <a:pPr marL="0" indent="0">
              <a:buNone/>
            </a:pPr>
            <a:endParaRPr lang="en-US" sz="2600" dirty="0" smtClean="0">
              <a:latin typeface="Neutra Display Expert-Light"/>
            </a:endParaRPr>
          </a:p>
          <a:p>
            <a:r>
              <a:rPr lang="en-US" sz="2600" dirty="0" smtClean="0">
                <a:latin typeface="Neutra Display Expert-Light"/>
              </a:rPr>
              <a:t>The next PTE Crossover Subcommittee meeting is on Thursday, March 26 from 1:15pm -3pm at Maine Health Management Coalition</a:t>
            </a:r>
          </a:p>
          <a:p>
            <a:pPr marL="0" indent="0">
              <a:buNone/>
            </a:pPr>
            <a:endParaRPr lang="en-US" sz="2600" dirty="0" smtClean="0">
              <a:latin typeface="Neutra Display Expert-Light"/>
            </a:endParaRPr>
          </a:p>
          <a:p>
            <a:r>
              <a:rPr lang="en-US" sz="2600" dirty="0" smtClean="0">
                <a:latin typeface="Neutra Display Expert-Light"/>
              </a:rPr>
              <a:t>The Next PTE Behavioral Health Steering Committee meeting is on Wednesday, April 8</a:t>
            </a:r>
            <a:r>
              <a:rPr lang="en-US" sz="2600" baseline="30000" dirty="0" smtClean="0">
                <a:latin typeface="Neutra Display Expert-Light"/>
              </a:rPr>
              <a:t>th</a:t>
            </a:r>
            <a:r>
              <a:rPr lang="en-US" sz="2600" dirty="0" smtClean="0">
                <a:latin typeface="Neutra Display Expert-Light"/>
              </a:rPr>
              <a:t> from </a:t>
            </a:r>
            <a:r>
              <a:rPr lang="en-US" sz="2600" b="1" dirty="0" smtClean="0">
                <a:solidFill>
                  <a:srgbClr val="FF0000"/>
                </a:solidFill>
                <a:latin typeface="Neutra Display Expert-Light"/>
              </a:rPr>
              <a:t>2-4pm</a:t>
            </a:r>
            <a:r>
              <a:rPr lang="en-US" sz="2600" dirty="0" smtClean="0">
                <a:solidFill>
                  <a:srgbClr val="FF0000"/>
                </a:solidFill>
                <a:latin typeface="Neutra Display Expert-Light"/>
              </a:rPr>
              <a:t> </a:t>
            </a:r>
            <a:r>
              <a:rPr lang="en-US" sz="2600" dirty="0" smtClean="0">
                <a:latin typeface="Neutra Display Expert-Light"/>
              </a:rPr>
              <a:t>(please note different time for this meeting only)</a:t>
            </a:r>
            <a:endParaRPr lang="en-US" sz="2600" dirty="0">
              <a:latin typeface="Neutra Display Expert-Light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Neutra Display Expert-Light"/>
                <a:cs typeface="Neutra Display Expert-Light"/>
              </a:rPr>
              <a:t>Next Steps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998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4872803"/>
          </a:xfrm>
        </p:spPr>
        <p:txBody>
          <a:bodyPr>
            <a:noAutofit/>
          </a:bodyPr>
          <a:lstStyle/>
          <a:p>
            <a:r>
              <a:rPr lang="en-US" sz="2800" b="1" dirty="0"/>
              <a:t>2015 PTE, Behavioral Health Steering Committee Meetings at the William S. Cohen Community Center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22 Town Farm Road, Hallowell, ME 04347, </a:t>
            </a:r>
            <a:r>
              <a:rPr lang="en-US" sz="2800" dirty="0" smtClean="0"/>
              <a:t>207-626-7777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 Wednesdays</a:t>
            </a:r>
            <a:endParaRPr lang="en-US" sz="2800" dirty="0"/>
          </a:p>
          <a:p>
            <a:pPr lvl="0"/>
            <a:r>
              <a:rPr lang="en-US" sz="2800" dirty="0"/>
              <a:t>April 8, 2-4pm</a:t>
            </a:r>
          </a:p>
          <a:p>
            <a:pPr lvl="0"/>
            <a:r>
              <a:rPr lang="en-US" sz="2800" dirty="0"/>
              <a:t>June 10, 1-3pm</a:t>
            </a:r>
          </a:p>
          <a:p>
            <a:pPr lvl="0"/>
            <a:r>
              <a:rPr lang="en-US" sz="2800" dirty="0"/>
              <a:t>August 12, 1-3pm</a:t>
            </a:r>
          </a:p>
          <a:p>
            <a:pPr lvl="0"/>
            <a:r>
              <a:rPr lang="en-US" sz="2800" dirty="0"/>
              <a:t>Oct. 14, 1-3pm</a:t>
            </a:r>
          </a:p>
          <a:p>
            <a:pPr lvl="0"/>
            <a:r>
              <a:rPr lang="en-US" sz="2800" dirty="0"/>
              <a:t>Dec. 16, 1-3pm</a:t>
            </a:r>
          </a:p>
          <a:p>
            <a:pPr marL="0" indent="0">
              <a:buNone/>
            </a:pPr>
            <a:endParaRPr lang="en-US" sz="2600" dirty="0">
              <a:latin typeface="Neutra Display Expert-Light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  <a:latin typeface="Neutra Display Expert-Light"/>
              </a:rPr>
              <a:t>2015 PTE BH Steering Committee Dates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69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MHMC and SIM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727200"/>
            <a:ext cx="2794000" cy="137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990600" y="3105834"/>
            <a:ext cx="27051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work is made possible with funding from the Maine State Innovation Model Initiative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0" y="2828836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Contact</a:t>
            </a:r>
            <a:r>
              <a:rPr lang="en-US" dirty="0"/>
              <a:t>:</a:t>
            </a:r>
          </a:p>
          <a:p>
            <a:pPr algn="ctr"/>
            <a:r>
              <a:rPr lang="en-US" dirty="0"/>
              <a:t> Patti Ross</a:t>
            </a:r>
          </a:p>
          <a:p>
            <a:pPr algn="ctr"/>
            <a:r>
              <a:rPr lang="en-US" dirty="0"/>
              <a:t>PTE Behavioral Health Director</a:t>
            </a:r>
          </a:p>
          <a:p>
            <a:pPr algn="ctr"/>
            <a:r>
              <a:rPr lang="en-US" dirty="0" smtClean="0">
                <a:hlinkClick r:id="rId2"/>
              </a:rPr>
              <a:t>pross@mehmc.org</a:t>
            </a:r>
            <a:endParaRPr lang="en-US" dirty="0" smtClean="0"/>
          </a:p>
          <a:p>
            <a:pPr algn="ctr"/>
            <a:fld id="{3DB7F6F4-EA0A-4D0F-B23A-E4E758A8D18D}" type="datetime8">
              <a:rPr lang="en-US" smtClean="0"/>
              <a:t>2/18/2015 3:49 PM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700" y="2578677"/>
            <a:ext cx="4775199" cy="1662246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04899"/>
            <a:ext cx="2705100" cy="1300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67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Roles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274838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Role of Maine Health Management </a:t>
            </a:r>
            <a:r>
              <a:rPr lang="en-US" sz="2800" dirty="0" smtClean="0"/>
              <a:t>Coalition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Role </a:t>
            </a:r>
            <a:r>
              <a:rPr lang="en-US" sz="2800" dirty="0"/>
              <a:t>of Pathways to </a:t>
            </a:r>
            <a:r>
              <a:rPr lang="en-US" sz="2800" dirty="0" smtClean="0"/>
              <a:t>Excellence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SIM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Role of Pathways to Excellence, Behavioral Health Steering Committee</a:t>
            </a:r>
          </a:p>
          <a:p>
            <a:r>
              <a:rPr lang="en-US" sz="2800" dirty="0" smtClean="0"/>
              <a:t>		-To </a:t>
            </a:r>
            <a:r>
              <a:rPr lang="en-US" sz="2800" dirty="0"/>
              <a:t>publicly report meaningful behavioral health </a:t>
            </a:r>
            <a:r>
              <a:rPr lang="en-US" sz="2800" dirty="0" smtClean="0"/>
              <a:t>		quality measure(s</a:t>
            </a:r>
            <a:r>
              <a:rPr lang="en-US" sz="2800" dirty="0"/>
              <a:t>) by January 2015.</a:t>
            </a:r>
          </a:p>
          <a:p>
            <a:r>
              <a:rPr lang="en-US" sz="2800" dirty="0" smtClean="0"/>
              <a:t>		-To </a:t>
            </a:r>
            <a:r>
              <a:rPr lang="en-US" sz="2800" dirty="0"/>
              <a:t>develop additional meaningful behavioral </a:t>
            </a:r>
            <a:r>
              <a:rPr lang="en-US" sz="2800" dirty="0" smtClean="0"/>
              <a:t>			health measures </a:t>
            </a:r>
            <a:r>
              <a:rPr lang="en-US" sz="2800" dirty="0"/>
              <a:t>and continue public reporting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Steering Committee Membership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636" lvl="0" indent="-342636" defTabSz="91368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Interested parties/consensus</a:t>
            </a:r>
          </a:p>
          <a:p>
            <a:pPr marL="342636" lvl="0" indent="-342636" defTabSz="91368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Representation from : BH Agencies, Provider groups (such as Psychiatrists, Psychologists, LCSWs), </a:t>
            </a:r>
            <a:r>
              <a:rPr lang="en-US" dirty="0" err="1">
                <a:solidFill>
                  <a:prstClr val="black"/>
                </a:solidFill>
              </a:rPr>
              <a:t>MaineCare</a:t>
            </a:r>
            <a:r>
              <a:rPr lang="en-US" dirty="0">
                <a:solidFill>
                  <a:prstClr val="black"/>
                </a:solidFill>
              </a:rPr>
              <a:t>, SIM Partners, PCPs, Hospitals, Consumers</a:t>
            </a:r>
          </a:p>
          <a:p>
            <a:pPr marL="342636" lvl="0" indent="-342636" defTabSz="91368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Neil </a:t>
            </a:r>
            <a:r>
              <a:rPr lang="en-US" dirty="0" smtClean="0">
                <a:solidFill>
                  <a:prstClr val="black"/>
                </a:solidFill>
              </a:rPr>
              <a:t>Korsen– consultant </a:t>
            </a:r>
            <a:endParaRPr lang="en-US" dirty="0">
              <a:solidFill>
                <a:prstClr val="black"/>
              </a:solidFill>
            </a:endParaRPr>
          </a:p>
          <a:p>
            <a:pPr marL="342636" lvl="0" indent="-342636" defTabSz="91368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Meeting monthly since March, </a:t>
            </a:r>
            <a:r>
              <a:rPr lang="en-US" dirty="0" smtClean="0">
                <a:solidFill>
                  <a:prstClr val="black"/>
                </a:solidFill>
              </a:rPr>
              <a:t>2014</a:t>
            </a:r>
          </a:p>
          <a:p>
            <a:pPr marL="342636" lvl="0" indent="-342636" defTabSz="91368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Every other month in 2015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923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4" y="281078"/>
            <a:ext cx="9144000" cy="72158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Neutra Display Expert-Light"/>
                <a:cs typeface="Neutra Display Expert-Light"/>
              </a:rPr>
              <a:t>Establish Domains of Quality</a:t>
            </a:r>
            <a:endParaRPr lang="en-US" dirty="0">
              <a:solidFill>
                <a:schemeClr val="bg1"/>
              </a:solidFill>
              <a:latin typeface="Neutra Display Expert-Light"/>
              <a:cs typeface="Neutra Display Expert-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4" y="1450521"/>
            <a:ext cx="9129146" cy="4477314"/>
          </a:xfrm>
        </p:spPr>
        <p:txBody>
          <a:bodyPr/>
          <a:lstStyle/>
          <a:p>
            <a:pPr marL="342636" lvl="0" indent="-342636" algn="l" defTabSz="91368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Reviewed National Groups reporting in behavioral Health Quality</a:t>
            </a:r>
          </a:p>
          <a:p>
            <a:pPr marL="342636" lvl="0" indent="-342636" algn="l" defTabSz="91368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Synthesized domains</a:t>
            </a:r>
          </a:p>
          <a:p>
            <a:pPr marL="342636" lvl="0" indent="-342636" algn="l" defTabSz="91368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Developed statements to describe domains</a:t>
            </a:r>
          </a:p>
          <a:p>
            <a:pPr marL="342636" lvl="0" indent="-342636" algn="l" defTabSz="91368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Collected measures instruments currently being used</a:t>
            </a:r>
          </a:p>
          <a:p>
            <a:pPr marL="342636" lvl="0" indent="-342636" algn="l" defTabSz="91368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Began with licensed outpatient mental health and substance abuse providers</a:t>
            </a:r>
          </a:p>
          <a:p>
            <a:pPr lvl="0" algn="l"/>
            <a:endParaRPr lang="en-US" sz="2800" dirty="0" smtClean="0">
              <a:solidFill>
                <a:schemeClr val="tx1"/>
              </a:solidFill>
              <a:latin typeface="+mj-lt"/>
              <a:cs typeface="Neutra Display Expert-Light"/>
            </a:endParaRPr>
          </a:p>
        </p:txBody>
      </p:sp>
    </p:spTree>
    <p:extLst>
      <p:ext uri="{BB962C8B-B14F-4D97-AF65-F5344CB8AC3E}">
        <p14:creationId xmlns:p14="http://schemas.microsoft.com/office/powerpoint/2010/main" val="33867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914400" y="171450"/>
            <a:ext cx="7315200" cy="548640"/>
          </a:xfrm>
          <a:prstGeom prst="round2DiagRect">
            <a:avLst/>
          </a:prstGeom>
          <a:solidFill>
            <a:schemeClr val="accent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28135" y="17145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DOMAINS OF QUALITY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BEHAVIORAL HEALTH</a:t>
            </a:r>
            <a:endParaRPr lang="en-US" sz="1600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192966" y="852744"/>
            <a:ext cx="2130486" cy="685800"/>
          </a:xfrm>
          <a:prstGeom prst="round2DiagRect">
            <a:avLst/>
          </a:prstGeom>
          <a:solidFill>
            <a:schemeClr val="accent3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 Diagonal Corner Rectangle 4"/>
          <p:cNvSpPr/>
          <p:nvPr/>
        </p:nvSpPr>
        <p:spPr>
          <a:xfrm>
            <a:off x="2413214" y="852744"/>
            <a:ext cx="2074018" cy="685800"/>
          </a:xfrm>
          <a:prstGeom prst="round2DiagRect">
            <a:avLst/>
          </a:prstGeom>
          <a:solidFill>
            <a:schemeClr val="accent4"/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 Diagonal Corner Rectangle 5"/>
          <p:cNvSpPr/>
          <p:nvPr/>
        </p:nvSpPr>
        <p:spPr>
          <a:xfrm>
            <a:off x="6819681" y="859601"/>
            <a:ext cx="2181445" cy="685800"/>
          </a:xfrm>
          <a:prstGeom prst="round2DiagRect">
            <a:avLst/>
          </a:prstGeom>
          <a:solidFill>
            <a:schemeClr val="bg1">
              <a:lumMod val="50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Diagonal Corner Rectangle 6"/>
          <p:cNvSpPr/>
          <p:nvPr/>
        </p:nvSpPr>
        <p:spPr>
          <a:xfrm>
            <a:off x="4581526" y="852744"/>
            <a:ext cx="2137145" cy="703082"/>
          </a:xfrm>
          <a:prstGeom prst="round2DiagRect">
            <a:avLst/>
          </a:prstGeom>
          <a:solidFill>
            <a:schemeClr val="accent5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2966" y="1049450"/>
            <a:ext cx="2130485" cy="2923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300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PERSON-CENTERED CARE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3213" y="863330"/>
            <a:ext cx="2074019" cy="692497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300" dirty="0">
                <a:solidFill>
                  <a:schemeClr val="bg1"/>
                </a:solidFill>
                <a:latin typeface="Britannic Bold" panose="020B0903060703020204" pitchFamily="34" charset="0"/>
              </a:rPr>
              <a:t>EFFECTIVE CARE FUNCTIONING/</a:t>
            </a:r>
          </a:p>
          <a:p>
            <a:pPr algn="ctr"/>
            <a:r>
              <a:rPr lang="en-US" sz="1300" dirty="0">
                <a:solidFill>
                  <a:schemeClr val="bg1"/>
                </a:solidFill>
                <a:latin typeface="Britannic Bold" panose="020B0903060703020204" pitchFamily="34" charset="0"/>
              </a:rPr>
              <a:t>WELL BEING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19682" y="863329"/>
            <a:ext cx="2181444" cy="6924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300" dirty="0" smtClean="0">
                <a:solidFill>
                  <a:schemeClr val="bg1">
                    <a:lumMod val="95000"/>
                  </a:schemeClr>
                </a:solidFill>
                <a:latin typeface="Britannic Bold" panose="020B0903060703020204" pitchFamily="34" charset="0"/>
              </a:rPr>
              <a:t>EFFECTIVE CARE CONDITION/</a:t>
            </a:r>
          </a:p>
          <a:p>
            <a:pPr algn="ctr"/>
            <a:r>
              <a:rPr lang="en-US" sz="1300" dirty="0" smtClean="0">
                <a:solidFill>
                  <a:schemeClr val="bg1">
                    <a:lumMod val="95000"/>
                  </a:schemeClr>
                </a:solidFill>
                <a:latin typeface="Britannic Bold" panose="020B0903060703020204" pitchFamily="34" charset="0"/>
              </a:rPr>
              <a:t>DIAGNOSIS SPECIFIC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81525" y="949422"/>
            <a:ext cx="2137146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300" dirty="0">
                <a:solidFill>
                  <a:schemeClr val="bg1"/>
                </a:solidFill>
                <a:latin typeface="Britannic Bold" panose="020B0903060703020204" pitchFamily="34" charset="0"/>
              </a:rPr>
              <a:t>CONTINUITY </a:t>
            </a:r>
          </a:p>
          <a:p>
            <a:pPr algn="ctr"/>
            <a:r>
              <a:rPr lang="en-US" sz="1300" dirty="0">
                <a:solidFill>
                  <a:schemeClr val="bg1"/>
                </a:solidFill>
                <a:latin typeface="Britannic Bold" panose="020B0903060703020204" pitchFamily="34" charset="0"/>
              </a:rPr>
              <a:t>AND COORDINATION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959616"/>
              </p:ext>
            </p:extLst>
          </p:nvPr>
        </p:nvGraphicFramePr>
        <p:xfrm>
          <a:off x="161924" y="1665396"/>
          <a:ext cx="8839202" cy="4659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1"/>
                <a:gridCol w="2133600"/>
                <a:gridCol w="2286000"/>
                <a:gridCol w="2209801"/>
              </a:tblGrid>
              <a:tr h="8915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Calibri"/>
                          <a:cs typeface="Aparajita" panose="020B0604020202020204" pitchFamily="34" charset="0"/>
                        </a:rPr>
                        <a:t>“ I am a participant in my own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Calibri"/>
                          <a:cs typeface="Aparajita" panose="020B0604020202020204" pitchFamily="34" charset="0"/>
                        </a:rPr>
                        <a:t>recovery and wellness.”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Calibri"/>
                          <a:cs typeface="Aparajita" panose="020B0604020202020204" pitchFamily="34" charset="0"/>
                        </a:rPr>
                        <a:t>“I get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Calibri"/>
                          <a:cs typeface="Aparajita" panose="020B0604020202020204" pitchFamily="34" charset="0"/>
                        </a:rPr>
                        <a:t> services when I need them.”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Calibri"/>
                          <a:cs typeface="Aparajita" panose="020B0604020202020204" pitchFamily="34" charset="0"/>
                        </a:rPr>
                        <a:t>“I have a good relationship with my provider.”</a:t>
                      </a: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Calibri"/>
                          <a:cs typeface="Times New Roman"/>
                        </a:rPr>
                        <a:t>“I am functioning well in the world.”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ea typeface="Calibri"/>
                          <a:cs typeface="Times New Roman"/>
                        </a:rPr>
                        <a:t>“I have a sense of well-being.”</a:t>
                      </a: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/>
                        </a:rPr>
                        <a:t>“If I choose, all of my providers speak with one another and coordinate my care.”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Candara" panose="020E0502030303020204" pitchFamily="34" charset="0"/>
                        <a:cs typeface="Aparajita" panose="020B060402020202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  <a:ea typeface="Calibri"/>
                          <a:cs typeface="Times New Roman"/>
                        </a:rPr>
                        <a:t>“I have condition / diagnosis specific symptom reduction.”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21920" marR="12192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4000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SRS</a:t>
                      </a:r>
                      <a:endParaRPr lang="en-US" sz="9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Session Rating Scale (Children or Adult)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CG-CAHPS </a:t>
                      </a: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 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Aparajita" panose="020B0604020202020204" pitchFamily="34" charset="0"/>
                        </a:rPr>
                        <a:t>Clinician/Group </a:t>
                      </a:r>
                      <a:r>
                        <a:rPr lang="en-US" sz="900" b="0" i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Consumer Assessment of Healthcare Providers and Systems</a:t>
                      </a:r>
                      <a:endParaRPr lang="en-US" sz="900" b="0" kern="1200" baseline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Aparajita" panose="020B060402020202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Warwick-Edinburgh Well-Being Scale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8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ORS</a:t>
                      </a: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 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Outcome Rating Scale (for adults)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8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CORS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Child Outcome Rating Scale</a:t>
                      </a:r>
                      <a:endParaRPr lang="en-US" sz="9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8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YCORS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Young Child Outcome Rating Scale</a:t>
                      </a:r>
                      <a:endParaRPr lang="en-US" sz="9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8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QOLI</a:t>
                      </a:r>
                      <a:endParaRPr lang="en-US" sz="9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Quality of Life Inventory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8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PROMIS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Patient Reported Outcomes Measurement Information System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OQ Measures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Outcome Questionnaire – Adult or Youth versions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Record of PCP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parajita" panose="020B0604020202020204" pitchFamily="34" charset="0"/>
                        </a:rPr>
                        <a:t>Communication Protocols with PCPs</a:t>
                      </a: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  <a:ea typeface="Calibri"/>
                          <a:cs typeface="Times New Roman"/>
                        </a:rPr>
                        <a:t>NOT REPORTING 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  <a:ea typeface="Calibri"/>
                          <a:cs typeface="Times New Roman"/>
                        </a:rPr>
                        <a:t>THIS DOMAIN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  <a:ea typeface="Calibri"/>
                          <a:cs typeface="Times New Roman"/>
                        </a:rPr>
                        <a:t>FOR</a:t>
                      </a:r>
                      <a:r>
                        <a:rPr lang="en-US" sz="1400" b="0" baseline="0" dirty="0" smtClean="0">
                          <a:solidFill>
                            <a:srgbClr val="FF0000"/>
                          </a:solidFill>
                          <a:effectLst/>
                          <a:latin typeface="Candara" panose="020E0502030303020204" pitchFamily="34" charset="0"/>
                          <a:ea typeface="Calibri"/>
                          <a:cs typeface="Times New Roman"/>
                        </a:rPr>
                        <a:t> JAN. 2015</a:t>
                      </a:r>
                      <a:endParaRPr lang="en-US" sz="1600" b="0" dirty="0" smtClean="0">
                        <a:solidFill>
                          <a:srgbClr val="FF000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900" b="1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Aparajita" panose="020B0604020202020204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Round Diagonal Corner Rectangle 17"/>
          <p:cNvSpPr/>
          <p:nvPr/>
        </p:nvSpPr>
        <p:spPr>
          <a:xfrm rot="16200000">
            <a:off x="-1093569" y="2944574"/>
            <a:ext cx="4703558" cy="2130485"/>
          </a:xfrm>
          <a:prstGeom prst="round2Diag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 Diagonal Corner Rectangle 18"/>
          <p:cNvSpPr/>
          <p:nvPr/>
        </p:nvSpPr>
        <p:spPr>
          <a:xfrm rot="16200000">
            <a:off x="1098440" y="2972806"/>
            <a:ext cx="4703565" cy="2074020"/>
          </a:xfrm>
          <a:prstGeom prst="round2Diag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 Diagonal Corner Rectangle 19"/>
          <p:cNvSpPr/>
          <p:nvPr/>
        </p:nvSpPr>
        <p:spPr>
          <a:xfrm rot="16200000">
            <a:off x="3296547" y="2943019"/>
            <a:ext cx="4703559" cy="2133600"/>
          </a:xfrm>
          <a:prstGeom prst="round2Diag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 Diagonal Corner Rectangle 20"/>
          <p:cNvSpPr/>
          <p:nvPr/>
        </p:nvSpPr>
        <p:spPr>
          <a:xfrm rot="16200000">
            <a:off x="5571782" y="2932252"/>
            <a:ext cx="4677246" cy="2181445"/>
          </a:xfrm>
          <a:prstGeom prst="round2Diag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 Diagonal Corner Rectangle 14"/>
          <p:cNvSpPr/>
          <p:nvPr/>
        </p:nvSpPr>
        <p:spPr>
          <a:xfrm>
            <a:off x="1009902" y="2484102"/>
            <a:ext cx="7315200" cy="298598"/>
          </a:xfrm>
          <a:prstGeom prst="round2DiagRect">
            <a:avLst/>
          </a:prstGeom>
          <a:solidFill>
            <a:schemeClr val="accent1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905125" y="2484102"/>
            <a:ext cx="335280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Britannic Bold" panose="020B0903060703020204" pitchFamily="34" charset="0"/>
              </a:rPr>
              <a:t>EXAMPLES OF INSTRUMENTS/MEASURES</a:t>
            </a:r>
            <a:endParaRPr lang="en-US" sz="1100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41" y="6452989"/>
            <a:ext cx="876479" cy="27432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2133600" y="5791200"/>
            <a:ext cx="5029200" cy="40011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If you are currently using another instrument/measure not listed above,  please fax or email a copy along with your completed attestation form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31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4" y="281078"/>
            <a:ext cx="9144000" cy="72158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Neutra Display Expert-Light"/>
                <a:cs typeface="Neutra Display Expert-Light"/>
              </a:rPr>
              <a:t>Key Concepts</a:t>
            </a:r>
            <a:endParaRPr lang="en-US" dirty="0">
              <a:solidFill>
                <a:schemeClr val="bg1"/>
              </a:solidFill>
              <a:latin typeface="Neutra Display Expert-Light"/>
              <a:cs typeface="Neutra Display Expert-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4" y="1450521"/>
            <a:ext cx="9129146" cy="4477314"/>
          </a:xfrm>
        </p:spPr>
        <p:txBody>
          <a:bodyPr/>
          <a:lstStyle/>
          <a:p>
            <a:pPr algn="l">
              <a:spcBef>
                <a:spcPts val="0"/>
              </a:spcBef>
            </a:pPr>
            <a:endParaRPr lang="en-US" sz="2400" b="1" dirty="0">
              <a:solidFill>
                <a:schemeClr val="tx1"/>
              </a:solidFill>
              <a:latin typeface="Neutra Display Expert-Light"/>
              <a:cs typeface="Neutra Display Expert-Light"/>
            </a:endParaRPr>
          </a:p>
          <a:p>
            <a:pPr algn="l">
              <a:spcBef>
                <a:spcPts val="0"/>
              </a:spcBef>
            </a:pPr>
            <a:endParaRPr lang="en-US" sz="2400" b="1" dirty="0">
              <a:solidFill>
                <a:schemeClr val="tx1"/>
              </a:solidFill>
              <a:latin typeface="Neutra Display Expert-Light"/>
              <a:cs typeface="Neutra Display Expert-Light"/>
            </a:endParaRPr>
          </a:p>
          <a:p>
            <a:pPr algn="l">
              <a:spcBef>
                <a:spcPts val="0"/>
              </a:spcBef>
            </a:pP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eutra Display Expert-Light"/>
              <a:cs typeface="Neutra Display Expert-Ligh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2015015"/>
            <a:ext cx="8991600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defTabSz="91368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For first phase of public reporting, we  focused on licensed OUTPATIENT therapy: mental health and substance abuse and invited to participate</a:t>
            </a:r>
          </a:p>
          <a:p>
            <a:pPr marL="342636" marR="0" lvl="0" indent="-342636" defTabSz="91368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Did not report on diagnosis/condition specific domain in this phase</a:t>
            </a:r>
          </a:p>
          <a:p>
            <a:pPr marL="342636" marR="0" lvl="0" indent="-342636" defTabSz="91368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kern="0" dirty="0" smtClean="0">
                <a:solidFill>
                  <a:prstClr val="black"/>
                </a:solidFill>
              </a:rPr>
              <a:t>Different measures will be considered for Behavioral Health providers within integrated practices 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6630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4" y="281078"/>
            <a:ext cx="9144000" cy="72158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Neutra Display Expert-Light"/>
                <a:cs typeface="Neutra Display Expert-Light"/>
              </a:rPr>
              <a:t>Attestation for 2 domains</a:t>
            </a:r>
            <a:endParaRPr lang="en-US" dirty="0">
              <a:solidFill>
                <a:schemeClr val="bg1"/>
              </a:solidFill>
              <a:latin typeface="Neutra Display Expert-Light"/>
              <a:cs typeface="Neutra Display Expert-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920" y="2289011"/>
            <a:ext cx="8260080" cy="3638824"/>
          </a:xfrm>
        </p:spPr>
        <p:txBody>
          <a:bodyPr/>
          <a:lstStyle/>
          <a:p>
            <a:pPr algn="l">
              <a:spcBef>
                <a:spcPts val="0"/>
              </a:spcBef>
            </a:pPr>
            <a:endParaRPr lang="en-US" sz="2400" b="1" dirty="0">
              <a:solidFill>
                <a:schemeClr val="tx1"/>
              </a:solidFill>
              <a:latin typeface="Neutra Display Expert-Light"/>
              <a:cs typeface="Neutra Display Expert-Light"/>
            </a:endParaRPr>
          </a:p>
          <a:p>
            <a:pPr algn="l">
              <a:spcBef>
                <a:spcPts val="0"/>
              </a:spcBef>
            </a:pPr>
            <a:endParaRPr lang="en-US" sz="2400" b="1" dirty="0">
              <a:solidFill>
                <a:schemeClr val="tx1"/>
              </a:solidFill>
              <a:latin typeface="Neutra Display Expert-Light"/>
              <a:cs typeface="Neutra Display Expert-Light"/>
            </a:endParaRPr>
          </a:p>
          <a:p>
            <a:pPr algn="l">
              <a:spcBef>
                <a:spcPts val="0"/>
              </a:spcBef>
            </a:pP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eutra Display Expert-Light"/>
              <a:cs typeface="Neutra Display Expert-Ligh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8640" y="1813560"/>
            <a:ext cx="8336280" cy="475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300" dirty="0" smtClean="0">
                <a:ea typeface="Calibri"/>
                <a:cs typeface="Times New Roman"/>
              </a:rPr>
              <a:t>.</a:t>
            </a:r>
            <a:endParaRPr lang="en-US" sz="2300" dirty="0"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6760" y="1935480"/>
            <a:ext cx="7528560" cy="3404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636" marR="0" lvl="0" indent="-342636" defTabSz="91368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Person-Centered Care and Effective Care-Functioning/Well Being</a:t>
            </a:r>
          </a:p>
          <a:p>
            <a:pPr marL="742368" marR="0" lvl="1" indent="-285527" defTabSz="91368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Do you use one of the examples of  Instruments/measures (or another valid tool) in this domain? Yes? = GOOD rating</a:t>
            </a:r>
          </a:p>
          <a:p>
            <a:pPr marL="742368" marR="0" lvl="1" indent="-285527" defTabSz="91368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Do you administer to at least 75% of your population = BETTER rating</a:t>
            </a:r>
          </a:p>
        </p:txBody>
      </p:sp>
    </p:spTree>
    <p:extLst>
      <p:ext uri="{BB962C8B-B14F-4D97-AF65-F5344CB8AC3E}">
        <p14:creationId xmlns:p14="http://schemas.microsoft.com/office/powerpoint/2010/main" val="301401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4" y="281078"/>
            <a:ext cx="9144000" cy="721583"/>
          </a:xfrm>
        </p:spPr>
        <p:txBody>
          <a:bodyPr>
            <a:normAutofit fontScale="90000"/>
          </a:bodyPr>
          <a:lstStyle/>
          <a:p>
            <a:r>
              <a:rPr lang="en-US" sz="3500" dirty="0">
                <a:solidFill>
                  <a:prstClr val="white"/>
                </a:solidFill>
              </a:rPr>
              <a:t>Attestation – </a:t>
            </a:r>
            <a:r>
              <a:rPr lang="en-US" sz="3500" dirty="0" smtClean="0">
                <a:solidFill>
                  <a:prstClr val="white"/>
                </a:solidFill>
              </a:rPr>
              <a:t>3rd Domain- Continuity </a:t>
            </a:r>
            <a:r>
              <a:rPr lang="en-US" sz="3500" dirty="0">
                <a:solidFill>
                  <a:prstClr val="white"/>
                </a:solidFill>
              </a:rPr>
              <a:t>and Coordination</a:t>
            </a:r>
            <a:endParaRPr lang="en-US" sz="3500" dirty="0">
              <a:solidFill>
                <a:schemeClr val="bg1"/>
              </a:solidFill>
              <a:latin typeface="Neutra Display Expert-Light"/>
              <a:cs typeface="Neutra Display Expert-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74" y="1679121"/>
            <a:ext cx="9129146" cy="4477314"/>
          </a:xfrm>
        </p:spPr>
        <p:txBody>
          <a:bodyPr/>
          <a:lstStyle/>
          <a:p>
            <a:pPr algn="l">
              <a:spcBef>
                <a:spcPts val="0"/>
              </a:spcBef>
            </a:pPr>
            <a:endParaRPr lang="en-US" sz="2400" b="1" dirty="0">
              <a:solidFill>
                <a:schemeClr val="tx1"/>
              </a:solidFill>
              <a:latin typeface="Neutra Display Expert-Light"/>
              <a:cs typeface="Neutra Display Expert-Light"/>
            </a:endParaRPr>
          </a:p>
          <a:p>
            <a:pPr algn="l">
              <a:spcBef>
                <a:spcPts val="0"/>
              </a:spcBef>
            </a:pP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Neutra Display Expert-Light"/>
              <a:cs typeface="Neutra Display Expert-Ligh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118360"/>
            <a:ext cx="7254240" cy="2911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636" marR="0" lvl="0" indent="-342636" defTabSz="91368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Continuity and Coordination</a:t>
            </a:r>
          </a:p>
          <a:p>
            <a:pPr marL="742368" marR="0" lvl="1" indent="-285527" defTabSz="91368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Do you have a record of your client’s PCP for at least 75%  of your clients? = GOOD</a:t>
            </a:r>
          </a:p>
          <a:p>
            <a:pPr marL="742368" marR="0" lvl="1" indent="-285527" defTabSz="91368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Do you have a written protocol in place for communicating with PCP of your clients? = BETTER</a:t>
            </a:r>
          </a:p>
        </p:txBody>
      </p:sp>
    </p:spTree>
    <p:extLst>
      <p:ext uri="{BB962C8B-B14F-4D97-AF65-F5344CB8AC3E}">
        <p14:creationId xmlns:p14="http://schemas.microsoft.com/office/powerpoint/2010/main" val="301932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GetBetterMaine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3681">
              <a:buNone/>
            </a:pPr>
            <a:r>
              <a:rPr lang="en-US" dirty="0" smtClean="0">
                <a:solidFill>
                  <a:prstClr val="black"/>
                </a:solidFill>
              </a:rPr>
              <a:t>	Went “live” January 5, 2015</a:t>
            </a:r>
          </a:p>
          <a:p>
            <a:pPr marL="0" lvl="0" indent="0" defTabSz="913681">
              <a:buNone/>
            </a:pPr>
            <a:r>
              <a:rPr lang="en-US" dirty="0" smtClean="0">
                <a:solidFill>
                  <a:prstClr val="black"/>
                </a:solidFill>
              </a:rPr>
              <a:t>Participation from:</a:t>
            </a:r>
          </a:p>
          <a:p>
            <a:pPr marL="342636" lvl="0" indent="-342636" defTabSz="91368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22 </a:t>
            </a:r>
            <a:r>
              <a:rPr lang="en-US" dirty="0">
                <a:solidFill>
                  <a:prstClr val="black"/>
                </a:solidFill>
              </a:rPr>
              <a:t>“parent” organizations or private practitioners</a:t>
            </a:r>
          </a:p>
          <a:p>
            <a:pPr marL="342636" lvl="0" indent="-342636" defTabSz="91368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50 sites</a:t>
            </a:r>
          </a:p>
          <a:p>
            <a:pPr marL="342636" lvl="0" indent="-342636" defTabSz="91368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Over 300 </a:t>
            </a:r>
            <a:r>
              <a:rPr lang="en-US" dirty="0" smtClean="0">
                <a:solidFill>
                  <a:prstClr val="black"/>
                </a:solidFill>
              </a:rPr>
              <a:t>providers</a:t>
            </a:r>
          </a:p>
          <a:p>
            <a:pPr marL="342636" lvl="0" indent="-342636" defTabSz="913681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  <a:p>
            <a:pPr marL="342636" lvl="0" indent="-342636" defTabSz="913681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Website is updated </a:t>
            </a:r>
            <a:r>
              <a:rPr lang="en-US" dirty="0" smtClean="0">
                <a:solidFill>
                  <a:prstClr val="black"/>
                </a:solidFill>
              </a:rPr>
              <a:t>quarterly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56534-4107-7643-9FD1-A9FC5EB2D0B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47735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8225</TotalTime>
  <Words>780</Words>
  <Application>Microsoft Office PowerPoint</Application>
  <PresentationFormat>On-screen Show (4:3)</PresentationFormat>
  <Paragraphs>181</Paragraphs>
  <Slides>16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Custom Design</vt:lpstr>
      <vt:lpstr>5_Custom Design</vt:lpstr>
      <vt:lpstr>PowerPoint Presentation</vt:lpstr>
      <vt:lpstr>Roles</vt:lpstr>
      <vt:lpstr>Steering Committee Membership </vt:lpstr>
      <vt:lpstr>Establish Domains of Quality</vt:lpstr>
      <vt:lpstr>PowerPoint Presentation</vt:lpstr>
      <vt:lpstr>Key Concepts</vt:lpstr>
      <vt:lpstr>Attestation for 2 domains</vt:lpstr>
      <vt:lpstr>Attestation – 3rd Domain- Continuity and Coordination</vt:lpstr>
      <vt:lpstr>GetBetterMaine </vt:lpstr>
      <vt:lpstr>Pathways to Excellence, Behavioral Health Steering Committee Goals 2015  </vt:lpstr>
      <vt:lpstr>PTE BH Claims Subcommittee</vt:lpstr>
      <vt:lpstr>Crossover Subcommittee</vt:lpstr>
      <vt:lpstr>“Crossover” Subcommittee</vt:lpstr>
      <vt:lpstr>Next Steps</vt:lpstr>
      <vt:lpstr>2015 PTE BH Steering Committee Dates</vt:lpstr>
      <vt:lpstr>MHMC and SIM</vt:lpstr>
    </vt:vector>
  </TitlesOfParts>
  <Company>Maine Health Management Coalition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Hotham</dc:creator>
  <cp:lastModifiedBy>Frank Johnson</cp:lastModifiedBy>
  <cp:revision>138</cp:revision>
  <cp:lastPrinted>2015-02-10T14:26:47Z</cp:lastPrinted>
  <dcterms:created xsi:type="dcterms:W3CDTF">2014-02-03T17:00:52Z</dcterms:created>
  <dcterms:modified xsi:type="dcterms:W3CDTF">2015-02-18T20:50:03Z</dcterms:modified>
</cp:coreProperties>
</file>